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embeddedFontLst>
    <p:embeddedFont>
      <p:font typeface="Nuni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Nunito-bold.fntdata"/><Relationship Id="rId30" Type="http://schemas.openxmlformats.org/officeDocument/2006/relationships/font" Target="fonts/Nunito-regular.fntdata"/><Relationship Id="rId11" Type="http://schemas.openxmlformats.org/officeDocument/2006/relationships/slide" Target="slides/slide7.xml"/><Relationship Id="rId33" Type="http://schemas.openxmlformats.org/officeDocument/2006/relationships/font" Target="fonts/Nunito-boldItalic.fntdata"/><Relationship Id="rId10" Type="http://schemas.openxmlformats.org/officeDocument/2006/relationships/slide" Target="slides/slide6.xml"/><Relationship Id="rId32" Type="http://schemas.openxmlformats.org/officeDocument/2006/relationships/font" Target="fonts/Nunito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6277b6bb2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36277b6bb2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6277b6bb2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36277b6bb2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6277b6bb2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36277b6bb2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6277b6bb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6277b6bb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6277b6bb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6277b6bb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6277b6bb2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6277b6bb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6277b6bb2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6277b6bb2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6277b6bb2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6277b6bb2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3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Nunito"/>
              <a:buNone/>
              <a:defRPr b="0" i="0" sz="3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Nunito"/>
              <a:buNone/>
              <a:defRPr b="0" i="0" sz="3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Nunito"/>
              <a:buNone/>
              <a:defRPr b="0" i="0" sz="3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Nunito"/>
              <a:buNone/>
              <a:defRPr b="0" i="0" sz="3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Nunito"/>
              <a:buNone/>
              <a:defRPr b="0" i="0" sz="3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Nunito"/>
              <a:buNone/>
              <a:defRPr b="0" i="0" sz="3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Nunito"/>
              <a:buNone/>
              <a:defRPr b="0" i="0" sz="3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Nunito"/>
              <a:buNone/>
              <a:defRPr b="0" i="0" sz="3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Nunito"/>
              <a:buNone/>
              <a:defRPr b="0" i="0" sz="3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1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3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p11"/>
          <p:cNvSpPr txBox="1"/>
          <p:nvPr>
            <p:ph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Font typeface="Nunito"/>
              <a:buNone/>
              <a:defRPr b="0" i="0" sz="8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Font typeface="Nunito"/>
              <a:buNone/>
              <a:defRPr b="0" i="0" sz="8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Font typeface="Nunito"/>
              <a:buNone/>
              <a:defRPr b="0" i="0" sz="8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Font typeface="Nunito"/>
              <a:buNone/>
              <a:defRPr b="0" i="0" sz="8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Font typeface="Nunito"/>
              <a:buNone/>
              <a:defRPr b="0" i="0" sz="8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Font typeface="Nunito"/>
              <a:buNone/>
              <a:defRPr b="0" i="0" sz="8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Font typeface="Nunito"/>
              <a:buNone/>
              <a:defRPr b="0" i="0" sz="8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Font typeface="Nunito"/>
              <a:buNone/>
              <a:defRPr b="0" i="0" sz="8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Font typeface="Nunito"/>
              <a:buNone/>
              <a:defRPr b="0" i="0" sz="8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3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3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42" name="Google Shape;42;p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" name="Google Shape;46;p4"/>
          <p:cNvGrpSpPr/>
          <p:nvPr/>
        </p:nvGrpSpPr>
        <p:grpSpPr>
          <a:xfrm>
            <a:off x="5594190" y="3961115"/>
            <a:ext cx="2910144" cy="1182340"/>
            <a:chOff x="6917201" y="0"/>
            <a:chExt cx="2227777" cy="863400"/>
          </a:xfrm>
        </p:grpSpPr>
        <p:sp>
          <p:nvSpPr>
            <p:cNvPr id="47" name="Google Shape;47;p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" name="Google Shape;50;p4"/>
          <p:cNvGrpSpPr/>
          <p:nvPr/>
        </p:nvGrpSpPr>
        <p:grpSpPr>
          <a:xfrm>
            <a:off x="199149" y="2"/>
            <a:ext cx="2795413" cy="1083308"/>
            <a:chOff x="6917201" y="0"/>
            <a:chExt cx="2227777" cy="863400"/>
          </a:xfrm>
        </p:grpSpPr>
        <p:sp>
          <p:nvSpPr>
            <p:cNvPr id="51" name="Google Shape;51;p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Google Shape;54;p4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4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rive.google.com/open?id=1eLqHvnVNeYWuRyw8CfJjaaTkbdehl9Xq" TargetMode="External"/><Relationship Id="rId4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rive.google.com/open?id=1pluaBfXHlBKFkn6s4L0uA_Q3hnqb9o-8" TargetMode="External"/><Relationship Id="rId4" Type="http://schemas.openxmlformats.org/officeDocument/2006/relationships/hyperlink" Target="https://drive.google.com/open?id=1J_YLLnQg1A4eF-vhXVYdE3_fiN9X_TJR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Nunito"/>
              <a:buNone/>
            </a:pPr>
            <a:r>
              <a:rPr b="0" i="0" lang="zh-TW" sz="3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微處理機設計</a:t>
            </a:r>
            <a:endParaRPr b="0" i="0" sz="38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b="0" i="0" lang="zh-TW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開發板教學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rPr b="0" i="0" lang="zh-TW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USB介面教學</a:t>
            </a:r>
            <a:endParaRPr b="0" i="0" sz="3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5" name="Google Shape;205;p22"/>
          <p:cNvSpPr txBox="1"/>
          <p:nvPr>
            <p:ph idx="1" type="body"/>
          </p:nvPr>
        </p:nvSpPr>
        <p:spPr>
          <a:xfrm>
            <a:off x="819150" y="1347750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b="1" i="0" lang="zh-TW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瀏覽剛剛下載檔案(</a:t>
            </a:r>
            <a:r>
              <a:rPr b="1" lang="zh-TW" sz="1600">
                <a:solidFill>
                  <a:srgbClr val="000000"/>
                </a:solidFill>
              </a:rPr>
              <a:t>CDM v2.12.28 WHQL Certified</a:t>
            </a:r>
            <a:r>
              <a:rPr b="1" i="0" lang="zh-TW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)路徑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395" y="1718350"/>
            <a:ext cx="3809300" cy="28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2025" y="1711436"/>
            <a:ext cx="3809300" cy="291156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 txBox="1"/>
          <p:nvPr/>
        </p:nvSpPr>
        <p:spPr>
          <a:xfrm>
            <a:off x="2185600" y="4623000"/>
            <a:ext cx="9489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(圖十四)</a:t>
            </a:r>
            <a:endParaRPr b="1"/>
          </a:p>
        </p:txBody>
      </p:sp>
      <p:sp>
        <p:nvSpPr>
          <p:cNvPr id="209" name="Google Shape;209;p22"/>
          <p:cNvSpPr txBox="1"/>
          <p:nvPr/>
        </p:nvSpPr>
        <p:spPr>
          <a:xfrm>
            <a:off x="6132225" y="4623000"/>
            <a:ext cx="9489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(圖十五)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rPr b="0" i="0" lang="zh-TW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USB介面教學</a:t>
            </a:r>
            <a:endParaRPr b="0" i="0" sz="3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5" name="Google Shape;215;p23"/>
          <p:cNvSpPr txBox="1"/>
          <p:nvPr>
            <p:ph idx="1" type="body"/>
          </p:nvPr>
        </p:nvSpPr>
        <p:spPr>
          <a:xfrm>
            <a:off x="819150" y="1477400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300"/>
              <a:buFont typeface="Calibri"/>
              <a:buNone/>
            </a:pPr>
            <a:r>
              <a:rPr b="1" i="0" lang="zh-TW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zh-TW" sz="1600">
                <a:solidFill>
                  <a:srgbClr val="000000"/>
                </a:solidFill>
              </a:rPr>
              <a:t>8</a:t>
            </a:r>
            <a:r>
              <a:rPr b="1" i="0" lang="zh-TW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)開啟電腦管理(我的電腦-&gt;右鍵-&gt;管理-&gt;裝置管理員)，查看USB Serial Port是COM幾，並記下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3"/>
          <p:cNvSpPr txBox="1"/>
          <p:nvPr/>
        </p:nvSpPr>
        <p:spPr>
          <a:xfrm>
            <a:off x="4000237" y="4571675"/>
            <a:ext cx="9489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(圖十六)</a:t>
            </a:r>
            <a:endParaRPr b="1"/>
          </a:p>
        </p:txBody>
      </p:sp>
      <p:pic>
        <p:nvPicPr>
          <p:cNvPr id="217" name="Google Shape;2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4102" y="1941650"/>
            <a:ext cx="3781150" cy="270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rPr b="0" i="0" lang="zh-TW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USB介面教學</a:t>
            </a:r>
            <a:endParaRPr b="0" i="0" sz="3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3" name="Google Shape;223;p2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None/>
            </a:pPr>
            <a:r>
              <a:rPr b="1" i="0" lang="zh-TW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zh-TW" sz="1600">
                <a:solidFill>
                  <a:srgbClr val="000000"/>
                </a:solidFill>
              </a:rPr>
              <a:t>9</a:t>
            </a:r>
            <a:r>
              <a:rPr b="1" i="0" lang="zh-TW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)開啟剛剛下載的燒入軟體(</a:t>
            </a:r>
            <a:r>
              <a:rPr b="1" lang="zh-TW" sz="1600">
                <a:solidFill>
                  <a:srgbClr val="000000"/>
                </a:solidFill>
              </a:rPr>
              <a:t>Nuvoton_8051_ISP-ICP_Programmer_v7.15</a:t>
            </a:r>
            <a:r>
              <a:rPr b="1" i="0" lang="zh-TW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None/>
            </a:pPr>
            <a:r>
              <a:rPr b="1" i="0" lang="zh-TW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zh-TW" sz="1600">
                <a:solidFill>
                  <a:srgbClr val="000000"/>
                </a:solidFill>
              </a:rPr>
              <a:t>10</a:t>
            </a:r>
            <a:r>
              <a:rPr b="1" i="0" lang="zh-TW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)進入資料夾Application Program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300"/>
              <a:buFont typeface="Calibri"/>
              <a:buNone/>
            </a:pPr>
            <a:r>
              <a:rPr b="1" i="0" lang="zh-TW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zh-TW" sz="1600">
                <a:solidFill>
                  <a:srgbClr val="000000"/>
                </a:solidFill>
              </a:rPr>
              <a:t>11</a:t>
            </a:r>
            <a:r>
              <a:rPr b="1" i="0" lang="zh-TW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)安裝Setup, ISP-ICP Utility, v7.15軟體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rPr b="0" i="0" lang="zh-TW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USB介面教學</a:t>
            </a:r>
            <a:endParaRPr b="0" i="0" sz="3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29" name="Google Shape;2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800" y="1513051"/>
            <a:ext cx="8324400" cy="105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800" y="3239312"/>
            <a:ext cx="8324400" cy="1048438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5"/>
          <p:cNvSpPr txBox="1"/>
          <p:nvPr/>
        </p:nvSpPr>
        <p:spPr>
          <a:xfrm>
            <a:off x="4097550" y="4495075"/>
            <a:ext cx="9489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(圖十八)</a:t>
            </a:r>
            <a:endParaRPr b="1"/>
          </a:p>
        </p:txBody>
      </p:sp>
      <p:sp>
        <p:nvSpPr>
          <p:cNvPr id="232" name="Google Shape;232;p25"/>
          <p:cNvSpPr txBox="1"/>
          <p:nvPr/>
        </p:nvSpPr>
        <p:spPr>
          <a:xfrm>
            <a:off x="4097550" y="2657575"/>
            <a:ext cx="9489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(圖十七)</a:t>
            </a:r>
            <a:endParaRPr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rPr b="0" i="0" lang="zh-TW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USB介面教學</a:t>
            </a:r>
            <a:endParaRPr b="0" i="0" sz="3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38" name="Google Shape;2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900" y="1977575"/>
            <a:ext cx="7029450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6"/>
          <p:cNvSpPr txBox="1"/>
          <p:nvPr/>
        </p:nvSpPr>
        <p:spPr>
          <a:xfrm>
            <a:off x="3979175" y="4002800"/>
            <a:ext cx="9489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(圖十九)</a:t>
            </a:r>
            <a:endParaRPr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rPr b="0" i="0" lang="zh-TW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USB介面教學</a:t>
            </a:r>
            <a:endParaRPr b="0" i="0" sz="3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45" name="Google Shape;2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475" y="1578075"/>
            <a:ext cx="3990975" cy="27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7500" y="1547450"/>
            <a:ext cx="3701761" cy="284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7"/>
          <p:cNvSpPr txBox="1"/>
          <p:nvPr/>
        </p:nvSpPr>
        <p:spPr>
          <a:xfrm>
            <a:off x="2010512" y="4359375"/>
            <a:ext cx="9489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(圖二十)</a:t>
            </a:r>
            <a:endParaRPr b="1"/>
          </a:p>
        </p:txBody>
      </p:sp>
      <p:sp>
        <p:nvSpPr>
          <p:cNvPr id="248" name="Google Shape;248;p27"/>
          <p:cNvSpPr txBox="1"/>
          <p:nvPr/>
        </p:nvSpPr>
        <p:spPr>
          <a:xfrm>
            <a:off x="6186274" y="4359375"/>
            <a:ext cx="11442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(圖二十一)</a:t>
            </a:r>
            <a:endParaRPr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rPr b="0" i="0" lang="zh-TW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USB介面教學</a:t>
            </a:r>
            <a:endParaRPr b="0" i="0" sz="3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54" name="Google Shape;2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875" y="1478200"/>
            <a:ext cx="3999658" cy="30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1358" y="1478200"/>
            <a:ext cx="3942454" cy="30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8"/>
          <p:cNvSpPr txBox="1"/>
          <p:nvPr/>
        </p:nvSpPr>
        <p:spPr>
          <a:xfrm>
            <a:off x="2004599" y="4516700"/>
            <a:ext cx="11442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(圖二十二)</a:t>
            </a:r>
            <a:endParaRPr b="1"/>
          </a:p>
        </p:txBody>
      </p:sp>
      <p:sp>
        <p:nvSpPr>
          <p:cNvPr id="257" name="Google Shape;257;p28"/>
          <p:cNvSpPr txBox="1"/>
          <p:nvPr/>
        </p:nvSpPr>
        <p:spPr>
          <a:xfrm>
            <a:off x="6190474" y="4516700"/>
            <a:ext cx="11442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(圖二十三)</a:t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rPr b="0" i="0" lang="zh-TW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USB介面教學</a:t>
            </a:r>
            <a:endParaRPr b="0" i="0" sz="3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63" name="Google Shape;2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400" y="1465700"/>
            <a:ext cx="3969281" cy="30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9"/>
          <p:cNvSpPr txBox="1"/>
          <p:nvPr/>
        </p:nvSpPr>
        <p:spPr>
          <a:xfrm>
            <a:off x="3936937" y="4504200"/>
            <a:ext cx="11442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(圖二十四)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rPr b="0" i="0" lang="zh-TW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USB介面教學</a:t>
            </a:r>
            <a:endParaRPr b="0" i="0" sz="3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0" name="Google Shape;270;p30"/>
          <p:cNvSpPr txBox="1"/>
          <p:nvPr>
            <p:ph idx="1" type="body"/>
          </p:nvPr>
        </p:nvSpPr>
        <p:spPr>
          <a:xfrm>
            <a:off x="819150" y="16104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300"/>
              <a:buFont typeface="Calibri"/>
              <a:buNone/>
            </a:pPr>
            <a:r>
              <a:rPr b="1" i="0" lang="zh-TW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(1</a:t>
            </a:r>
            <a:r>
              <a:rPr b="1" lang="zh-TW" sz="1600">
                <a:solidFill>
                  <a:srgbClr val="000000"/>
                </a:solidFill>
              </a:rPr>
              <a:t>2</a:t>
            </a:r>
            <a:r>
              <a:rPr b="1" i="0" lang="zh-TW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)開發版設定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750" y="2119150"/>
            <a:ext cx="3897124" cy="22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9025" y="2119145"/>
            <a:ext cx="3897124" cy="2243806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0"/>
          <p:cNvSpPr txBox="1"/>
          <p:nvPr/>
        </p:nvSpPr>
        <p:spPr>
          <a:xfrm>
            <a:off x="1116050" y="2244225"/>
            <a:ext cx="31056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zh-TW" sz="3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3、4向上開啟</a:t>
            </a:r>
            <a:endParaRPr b="1" i="0" sz="36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0"/>
          <p:cNvSpPr txBox="1"/>
          <p:nvPr/>
        </p:nvSpPr>
        <p:spPr>
          <a:xfrm>
            <a:off x="4791725" y="3044850"/>
            <a:ext cx="33996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zh-TW" sz="3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GND向上開啟</a:t>
            </a:r>
            <a:endParaRPr b="1" i="0" sz="36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0"/>
          <p:cNvSpPr txBox="1"/>
          <p:nvPr/>
        </p:nvSpPr>
        <p:spPr>
          <a:xfrm>
            <a:off x="5937125" y="4362950"/>
            <a:ext cx="13257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(圖二十</a:t>
            </a:r>
            <a:r>
              <a:rPr b="1" lang="zh-TW"/>
              <a:t>六</a:t>
            </a:r>
            <a:r>
              <a:rPr b="1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0"/>
          <p:cNvSpPr txBox="1"/>
          <p:nvPr/>
        </p:nvSpPr>
        <p:spPr>
          <a:xfrm>
            <a:off x="1805212" y="4360700"/>
            <a:ext cx="11442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(圖二十五)</a:t>
            </a:r>
            <a:endParaRPr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rPr b="0" i="0" lang="zh-TW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USB介面教學</a:t>
            </a:r>
            <a:endParaRPr b="0" i="0" sz="3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2" name="Google Shape;282;p31"/>
          <p:cNvSpPr txBox="1"/>
          <p:nvPr>
            <p:ph idx="1" type="body"/>
          </p:nvPr>
        </p:nvSpPr>
        <p:spPr>
          <a:xfrm>
            <a:off x="904075" y="1527250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None/>
            </a:pPr>
            <a:r>
              <a:rPr b="1" i="0" lang="zh-TW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(1</a:t>
            </a:r>
            <a:r>
              <a:rPr b="1" lang="zh-TW" sz="1600">
                <a:solidFill>
                  <a:srgbClr val="000000"/>
                </a:solidFill>
              </a:rPr>
              <a:t>3</a:t>
            </a:r>
            <a:r>
              <a:rPr b="1" i="0" lang="zh-TW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b="1" i="0" lang="zh-TW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開啟</a:t>
            </a:r>
            <a:r>
              <a:rPr b="1" i="0" lang="zh-TW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範例檔（</a:t>
            </a:r>
            <a:r>
              <a:rPr b="1" i="0" lang="zh-TW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ch2）並</a:t>
            </a:r>
            <a:r>
              <a:rPr b="1" i="0" lang="zh-TW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更改〈路徑:C:\8051\CH2〉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300"/>
              <a:buFont typeface="Calibri"/>
              <a:buNone/>
            </a:pPr>
            <a:r>
              <a:t/>
            </a:r>
            <a:endParaRPr b="0" i="0" sz="13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3" name="Google Shape;28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2200" y="1913375"/>
            <a:ext cx="3622900" cy="27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1"/>
          <p:cNvSpPr txBox="1"/>
          <p:nvPr/>
        </p:nvSpPr>
        <p:spPr>
          <a:xfrm>
            <a:off x="3838400" y="4626050"/>
            <a:ext cx="12957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(圖二十</a:t>
            </a:r>
            <a:r>
              <a:rPr b="1" lang="zh-TW"/>
              <a:t>七</a:t>
            </a:r>
            <a:r>
              <a:rPr b="1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5059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keil c install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67675" y="16389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000000"/>
                </a:solidFill>
              </a:rPr>
              <a:t>1.</a:t>
            </a:r>
            <a:r>
              <a:rPr b="1" lang="zh-TW" sz="1600" u="sng">
                <a:solidFill>
                  <a:schemeClr val="hlink"/>
                </a:solidFill>
                <a:hlinkClick r:id="rId3"/>
              </a:rPr>
              <a:t>keil c download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000000"/>
                </a:solidFill>
              </a:rPr>
              <a:t>2.執行c51v957.exe</a:t>
            </a:r>
            <a:endParaRPr b="1" sz="1600">
              <a:solidFill>
                <a:srgbClr val="000000"/>
              </a:solidFill>
            </a:endParaRPr>
          </a:p>
        </p:txBody>
      </p:sp>
      <p:pic>
        <p:nvPicPr>
          <p:cNvPr id="136" name="Google Shape;13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100" y="2884250"/>
            <a:ext cx="8089776" cy="106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4"/>
          <p:cNvSpPr txBox="1"/>
          <p:nvPr/>
        </p:nvSpPr>
        <p:spPr>
          <a:xfrm>
            <a:off x="4172550" y="4086925"/>
            <a:ext cx="7989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(</a:t>
            </a:r>
            <a:r>
              <a:rPr b="1" lang="zh-TW"/>
              <a:t>圖一)</a:t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rPr b="0" i="0" lang="zh-TW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USB介面教學</a:t>
            </a:r>
            <a:endParaRPr b="0" i="0" sz="3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0" name="Google Shape;29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0550" y="1819613"/>
            <a:ext cx="5563975" cy="25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2"/>
          <p:cNvSpPr txBox="1"/>
          <p:nvPr/>
        </p:nvSpPr>
        <p:spPr>
          <a:xfrm>
            <a:off x="819150" y="1424600"/>
            <a:ext cx="37872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zh-TW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</a:t>
            </a:r>
            <a:r>
              <a:rPr b="1" lang="zh-TW" sz="1600"/>
              <a:t>4</a:t>
            </a:r>
            <a:r>
              <a:rPr b="1" i="0" lang="zh-TW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)更改LED.C程式將P2改成P0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2"/>
          <p:cNvSpPr txBox="1"/>
          <p:nvPr/>
        </p:nvSpPr>
        <p:spPr>
          <a:xfrm>
            <a:off x="4047302" y="4424975"/>
            <a:ext cx="12009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(圖二十</a:t>
            </a:r>
            <a:r>
              <a:rPr b="1" lang="zh-TW"/>
              <a:t>八</a:t>
            </a:r>
            <a:r>
              <a:rPr b="1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rPr b="0" i="0" lang="zh-TW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USB介面教學</a:t>
            </a:r>
            <a:endParaRPr b="0" i="0" sz="3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8" name="Google Shape;298;p33"/>
          <p:cNvSpPr txBox="1"/>
          <p:nvPr>
            <p:ph idx="1" type="body"/>
          </p:nvPr>
        </p:nvSpPr>
        <p:spPr>
          <a:xfrm>
            <a:off x="819150" y="138917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300"/>
              <a:buFont typeface="Calibri"/>
              <a:buNone/>
            </a:pPr>
            <a:r>
              <a:rPr b="1" i="0" lang="zh-TW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(1</a:t>
            </a:r>
            <a:r>
              <a:rPr b="1" lang="zh-TW" sz="1600">
                <a:solidFill>
                  <a:srgbClr val="000000"/>
                </a:solidFill>
              </a:rPr>
              <a:t>5</a:t>
            </a:r>
            <a:r>
              <a:rPr b="1" i="0" lang="zh-TW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b="1" i="0" lang="zh-TW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編譯並產生新的HEX檔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Google Shape;29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2023" y="1745350"/>
            <a:ext cx="5620075" cy="253502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3"/>
          <p:cNvSpPr txBox="1"/>
          <p:nvPr/>
        </p:nvSpPr>
        <p:spPr>
          <a:xfrm>
            <a:off x="4169962" y="4280375"/>
            <a:ext cx="11442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(圖二十九)</a:t>
            </a:r>
            <a:endParaRPr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rPr b="0" i="0" lang="zh-TW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USB介面教學</a:t>
            </a:r>
            <a:endParaRPr b="0" i="0" sz="3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6" name="Google Shape;306;p34"/>
          <p:cNvSpPr txBox="1"/>
          <p:nvPr>
            <p:ph idx="1" type="body"/>
          </p:nvPr>
        </p:nvSpPr>
        <p:spPr>
          <a:xfrm>
            <a:off x="819150" y="1447650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300"/>
              <a:buFont typeface="Calibri"/>
              <a:buNone/>
            </a:pPr>
            <a:r>
              <a:rPr b="1" i="0" lang="zh-TW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i="0" lang="zh-TW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lang="zh-TW" sz="1600">
                <a:solidFill>
                  <a:srgbClr val="000000"/>
                </a:solidFill>
              </a:rPr>
              <a:t>6</a:t>
            </a:r>
            <a:r>
              <a:rPr b="1" i="0" lang="zh-TW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)開啟軟體〈開始-&gt;所有程式-&gt;Nuvoton Tools-&gt;Nuvoton ISP-ICP Utility, v7.15-&gt;Nuvoton ISP-ICP Utility〉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" name="Google Shape;30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0375" y="1841125"/>
            <a:ext cx="2365825" cy="278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4"/>
          <p:cNvSpPr txBox="1"/>
          <p:nvPr/>
        </p:nvSpPr>
        <p:spPr>
          <a:xfrm>
            <a:off x="4551888" y="4588950"/>
            <a:ext cx="8628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(圖三十)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rPr b="0" i="0" lang="zh-TW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USB介面教學</a:t>
            </a:r>
            <a:endParaRPr b="0" i="0" sz="3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4" name="Google Shape;314;p3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None/>
            </a:pPr>
            <a:r>
              <a:rPr b="1" i="0" lang="zh-TW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(1</a:t>
            </a:r>
            <a:r>
              <a:rPr b="1" lang="zh-TW" sz="1600">
                <a:solidFill>
                  <a:srgbClr val="000000"/>
                </a:solidFill>
              </a:rPr>
              <a:t>7</a:t>
            </a:r>
            <a:r>
              <a:rPr b="1" i="0" lang="zh-TW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)選擇COM Port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None/>
            </a:pPr>
            <a:r>
              <a:rPr b="1" i="0" lang="zh-TW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(1</a:t>
            </a:r>
            <a:r>
              <a:rPr b="1" lang="zh-TW" sz="1600">
                <a:solidFill>
                  <a:srgbClr val="000000"/>
                </a:solidFill>
              </a:rPr>
              <a:t>8</a:t>
            </a:r>
            <a:r>
              <a:rPr b="1" i="0" lang="zh-TW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)選擇晶片型號W78E052D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None/>
            </a:pPr>
            <a:r>
              <a:rPr b="1" i="0" lang="zh-TW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(1</a:t>
            </a:r>
            <a:r>
              <a:rPr b="1" lang="zh-TW" sz="1600">
                <a:solidFill>
                  <a:srgbClr val="000000"/>
                </a:solidFill>
              </a:rPr>
              <a:t>9</a:t>
            </a:r>
            <a:r>
              <a:rPr b="1" i="0" lang="zh-TW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)Load File HEX檔〈路徑:C:\8051\CH2\ch2.hex〉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300"/>
              <a:buFont typeface="Calibri"/>
              <a:buNone/>
            </a:pPr>
            <a:r>
              <a:rPr b="1" i="0" lang="zh-TW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zh-TW" sz="1600">
                <a:solidFill>
                  <a:srgbClr val="000000"/>
                </a:solidFill>
              </a:rPr>
              <a:t>20</a:t>
            </a:r>
            <a:r>
              <a:rPr b="1" i="0" lang="zh-TW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)Update Chip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5" name="Google Shape;31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5477" y="1169525"/>
            <a:ext cx="2846469" cy="33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5"/>
          <p:cNvSpPr txBox="1"/>
          <p:nvPr/>
        </p:nvSpPr>
        <p:spPr>
          <a:xfrm>
            <a:off x="6205775" y="4512825"/>
            <a:ext cx="13815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(圖三十</a:t>
            </a:r>
            <a:r>
              <a:rPr b="1" lang="zh-TW"/>
              <a:t>一</a:t>
            </a:r>
            <a:r>
              <a:rPr b="1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rPr b="0" i="0" lang="zh-TW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USB介面教學</a:t>
            </a:r>
            <a:endParaRPr b="0" i="0" sz="3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2" name="Google Shape;322;p36"/>
          <p:cNvSpPr txBox="1"/>
          <p:nvPr>
            <p:ph idx="1" type="body"/>
          </p:nvPr>
        </p:nvSpPr>
        <p:spPr>
          <a:xfrm>
            <a:off x="819150" y="13585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300"/>
              <a:buFont typeface="Calibri"/>
              <a:buNone/>
            </a:pPr>
            <a:r>
              <a:rPr b="1" i="0" lang="zh-TW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zh-TW" sz="1600">
                <a:solidFill>
                  <a:srgbClr val="000000"/>
                </a:solidFill>
              </a:rPr>
              <a:t>21</a:t>
            </a:r>
            <a:r>
              <a:rPr b="1" i="0" lang="zh-TW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)出現此畫面後按下RESET按鈕，即可燒入成功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3" name="Google Shape;32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5199" y="1777625"/>
            <a:ext cx="2364225" cy="277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1488" y="2231000"/>
            <a:ext cx="4051976" cy="2332976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6"/>
          <p:cNvSpPr txBox="1"/>
          <p:nvPr/>
        </p:nvSpPr>
        <p:spPr>
          <a:xfrm>
            <a:off x="5697150" y="3481075"/>
            <a:ext cx="2364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zh-TW" sz="3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RESET按鈕</a:t>
            </a:r>
            <a:endParaRPr b="1" i="0" sz="36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6"/>
          <p:cNvSpPr txBox="1"/>
          <p:nvPr/>
        </p:nvSpPr>
        <p:spPr>
          <a:xfrm>
            <a:off x="2212050" y="4563975"/>
            <a:ext cx="13248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(圖三十</a:t>
            </a:r>
            <a:r>
              <a:rPr b="1" lang="zh-TW"/>
              <a:t>二</a:t>
            </a:r>
            <a:r>
              <a:rPr b="1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6"/>
          <p:cNvSpPr txBox="1"/>
          <p:nvPr/>
        </p:nvSpPr>
        <p:spPr>
          <a:xfrm>
            <a:off x="6152225" y="4563975"/>
            <a:ext cx="13248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(圖三十</a:t>
            </a:r>
            <a:r>
              <a:rPr b="1" lang="zh-TW"/>
              <a:t>三</a:t>
            </a:r>
            <a:r>
              <a:rPr b="1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rPr b="0" i="0" lang="zh-TW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USB介面教學</a:t>
            </a:r>
            <a:endParaRPr b="0" i="0" sz="3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3" name="Google Shape;333;p3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None/>
            </a:pPr>
            <a:r>
              <a:rPr b="1" i="0" lang="zh-TW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zh-TW" sz="1600">
                <a:solidFill>
                  <a:srgbClr val="000000"/>
                </a:solidFill>
              </a:rPr>
              <a:t>22</a:t>
            </a:r>
            <a:r>
              <a:rPr b="1" i="0" lang="zh-TW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)燒入成功，再按一次RESET按鈕 ，即可看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300"/>
              <a:buFont typeface="Calibri"/>
              <a:buNone/>
            </a:pPr>
            <a:r>
              <a:rPr b="1" i="0" lang="zh-TW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到跑馬燈展示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4" name="Google Shape;33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8847" y="888525"/>
            <a:ext cx="3056375" cy="3588899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7"/>
          <p:cNvSpPr txBox="1"/>
          <p:nvPr/>
        </p:nvSpPr>
        <p:spPr>
          <a:xfrm>
            <a:off x="5961802" y="4477425"/>
            <a:ext cx="12162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(圖三十</a:t>
            </a:r>
            <a:r>
              <a:rPr b="1" lang="zh-TW"/>
              <a:t>四</a:t>
            </a:r>
            <a:r>
              <a:rPr b="1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 txBox="1"/>
          <p:nvPr>
            <p:ph type="title"/>
          </p:nvPr>
        </p:nvSpPr>
        <p:spPr>
          <a:xfrm>
            <a:off x="819150" y="5059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keil c install</a:t>
            </a:r>
            <a:endParaRPr/>
          </a:p>
        </p:txBody>
      </p:sp>
      <p:pic>
        <p:nvPicPr>
          <p:cNvPr id="143" name="Google Shape;14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425" y="1460513"/>
            <a:ext cx="3962400" cy="279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7700" y="1455500"/>
            <a:ext cx="4121500" cy="280087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5"/>
          <p:cNvSpPr txBox="1"/>
          <p:nvPr/>
        </p:nvSpPr>
        <p:spPr>
          <a:xfrm>
            <a:off x="2237175" y="4256375"/>
            <a:ext cx="7989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(圖二)</a:t>
            </a:r>
            <a:endParaRPr b="1"/>
          </a:p>
        </p:txBody>
      </p:sp>
      <p:sp>
        <p:nvSpPr>
          <p:cNvPr id="146" name="Google Shape;146;p15"/>
          <p:cNvSpPr txBox="1"/>
          <p:nvPr/>
        </p:nvSpPr>
        <p:spPr>
          <a:xfrm>
            <a:off x="6379000" y="4256375"/>
            <a:ext cx="7989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(圖三)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/>
          <p:nvPr>
            <p:ph type="title"/>
          </p:nvPr>
        </p:nvSpPr>
        <p:spPr>
          <a:xfrm>
            <a:off x="819150" y="5059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keil c install</a:t>
            </a:r>
            <a:endParaRPr/>
          </a:p>
        </p:txBody>
      </p:sp>
      <p:pic>
        <p:nvPicPr>
          <p:cNvPr id="152" name="Google Shape;15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200" y="1622950"/>
            <a:ext cx="4200175" cy="286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9750" y="1612225"/>
            <a:ext cx="4249450" cy="289022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6"/>
          <p:cNvSpPr txBox="1"/>
          <p:nvPr/>
        </p:nvSpPr>
        <p:spPr>
          <a:xfrm>
            <a:off x="2002838" y="4491725"/>
            <a:ext cx="7989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(圖四)</a:t>
            </a:r>
            <a:endParaRPr b="1"/>
          </a:p>
        </p:txBody>
      </p:sp>
      <p:sp>
        <p:nvSpPr>
          <p:cNvPr id="155" name="Google Shape;155;p16"/>
          <p:cNvSpPr txBox="1"/>
          <p:nvPr/>
        </p:nvSpPr>
        <p:spPr>
          <a:xfrm>
            <a:off x="6315025" y="4491725"/>
            <a:ext cx="7989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(圖五)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9475" y="1046800"/>
            <a:ext cx="4631901" cy="346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7"/>
          <p:cNvSpPr txBox="1"/>
          <p:nvPr>
            <p:ph type="title"/>
          </p:nvPr>
        </p:nvSpPr>
        <p:spPr>
          <a:xfrm>
            <a:off x="819150" y="5059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keil c install</a:t>
            </a:r>
            <a:endParaRPr/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725" y="1634250"/>
            <a:ext cx="4217075" cy="28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7"/>
          <p:cNvSpPr txBox="1"/>
          <p:nvPr/>
        </p:nvSpPr>
        <p:spPr>
          <a:xfrm>
            <a:off x="2023813" y="4509850"/>
            <a:ext cx="7989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(圖六)</a:t>
            </a:r>
            <a:endParaRPr b="1"/>
          </a:p>
        </p:txBody>
      </p:sp>
      <p:sp>
        <p:nvSpPr>
          <p:cNvPr id="164" name="Google Shape;164;p17"/>
          <p:cNvSpPr txBox="1"/>
          <p:nvPr/>
        </p:nvSpPr>
        <p:spPr>
          <a:xfrm>
            <a:off x="6085975" y="4509850"/>
            <a:ext cx="7989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(圖七)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type="title"/>
          </p:nvPr>
        </p:nvSpPr>
        <p:spPr>
          <a:xfrm>
            <a:off x="819150" y="5059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keil c install</a:t>
            </a:r>
            <a:endParaRPr/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150" y="1285725"/>
            <a:ext cx="4641551" cy="314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1200" y="2140500"/>
            <a:ext cx="3730175" cy="22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8"/>
          <p:cNvSpPr txBox="1"/>
          <p:nvPr/>
        </p:nvSpPr>
        <p:spPr>
          <a:xfrm>
            <a:off x="2273475" y="4431575"/>
            <a:ext cx="7989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(圖八)</a:t>
            </a:r>
            <a:endParaRPr b="1"/>
          </a:p>
        </p:txBody>
      </p:sp>
      <p:sp>
        <p:nvSpPr>
          <p:cNvPr id="173" name="Google Shape;173;p18"/>
          <p:cNvSpPr txBox="1"/>
          <p:nvPr/>
        </p:nvSpPr>
        <p:spPr>
          <a:xfrm>
            <a:off x="6536838" y="4431575"/>
            <a:ext cx="7989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(圖九)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rPr b="0" i="0" lang="zh-TW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USB介面教學</a:t>
            </a:r>
            <a:endParaRPr b="0" i="0" sz="3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9" name="Google Shape;179;p1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None/>
            </a:pPr>
            <a:r>
              <a:rPr b="1" i="0" lang="zh-TW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zh-TW" sz="1600">
                <a:solidFill>
                  <a:srgbClr val="000000"/>
                </a:solidFill>
              </a:rPr>
              <a:t>3</a:t>
            </a:r>
            <a:r>
              <a:rPr b="1" i="0" lang="zh-TW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)檔案下載:</a:t>
            </a:r>
            <a:r>
              <a:rPr b="1" i="0" lang="zh-TW" sz="16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FT232R USB UART</a:t>
            </a:r>
            <a:endParaRPr b="1" i="0" sz="16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None/>
            </a:pPr>
            <a:r>
              <a:rPr b="1" i="0" lang="zh-TW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zh-TW" sz="1600">
                <a:solidFill>
                  <a:srgbClr val="000000"/>
                </a:solidFill>
              </a:rPr>
              <a:t>4</a:t>
            </a:r>
            <a:r>
              <a:rPr b="1" i="0" lang="zh-TW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)檔案下載:</a:t>
            </a:r>
            <a:r>
              <a:rPr b="1" i="0" lang="zh-TW" sz="16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燒入軟體</a:t>
            </a:r>
            <a:endParaRPr b="1" i="0" sz="16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300"/>
              <a:buFont typeface="Calibri"/>
              <a:buNone/>
            </a:pPr>
            <a:r>
              <a:rPr b="1" i="0" lang="zh-TW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zh-TW" sz="1600">
                <a:solidFill>
                  <a:srgbClr val="000000"/>
                </a:solidFill>
              </a:rPr>
              <a:t>5</a:t>
            </a:r>
            <a:r>
              <a:rPr b="1" i="0" lang="zh-TW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)解壓縮檔案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rPr b="0" i="0" lang="zh-TW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USB介面教學</a:t>
            </a:r>
            <a:endParaRPr b="0" i="0" sz="3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5" name="Google Shape;185;p20"/>
          <p:cNvSpPr txBox="1"/>
          <p:nvPr>
            <p:ph idx="1" type="body"/>
          </p:nvPr>
        </p:nvSpPr>
        <p:spPr>
          <a:xfrm>
            <a:off x="819150" y="1559150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None/>
            </a:pPr>
            <a:r>
              <a:rPr b="1" i="0" lang="zh-TW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zh-TW" sz="1600">
                <a:solidFill>
                  <a:srgbClr val="000000"/>
                </a:solidFill>
              </a:rPr>
              <a:t>6</a:t>
            </a:r>
            <a:r>
              <a:rPr b="1" i="0" lang="zh-TW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)將USB線插入，連接開發板及主機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300"/>
              <a:buFont typeface="Calibri"/>
              <a:buNone/>
            </a:pPr>
            <a:r>
              <a:t/>
            </a:r>
            <a:endParaRPr b="0" i="0" sz="13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322095" y="1607150"/>
            <a:ext cx="2368201" cy="3157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85800" y="2001875"/>
            <a:ext cx="1776150" cy="236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0"/>
          <p:cNvSpPr txBox="1"/>
          <p:nvPr/>
        </p:nvSpPr>
        <p:spPr>
          <a:xfrm>
            <a:off x="2051553" y="4370075"/>
            <a:ext cx="10953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(圖</a:t>
            </a:r>
            <a:r>
              <a:rPr b="1" lang="zh-TW"/>
              <a:t>十</a:t>
            </a:r>
            <a:r>
              <a:rPr b="1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0"/>
          <p:cNvSpPr txBox="1"/>
          <p:nvPr/>
        </p:nvSpPr>
        <p:spPr>
          <a:xfrm>
            <a:off x="5919225" y="4374850"/>
            <a:ext cx="11352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(圖十</a:t>
            </a:r>
            <a:r>
              <a:rPr b="1" lang="zh-TW"/>
              <a:t>一</a:t>
            </a:r>
            <a:r>
              <a:rPr b="1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rPr b="0" i="0" lang="zh-TW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USB介面教學</a:t>
            </a:r>
            <a:endParaRPr b="0" i="0" sz="3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5" name="Google Shape;195;p21"/>
          <p:cNvSpPr txBox="1"/>
          <p:nvPr>
            <p:ph idx="1" type="body"/>
          </p:nvPr>
        </p:nvSpPr>
        <p:spPr>
          <a:xfrm>
            <a:off x="819150" y="14410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300"/>
              <a:buFont typeface="Calibri"/>
              <a:buNone/>
            </a:pPr>
            <a:r>
              <a:rPr b="1" i="0" lang="zh-TW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zh-TW" sz="1600">
                <a:solidFill>
                  <a:srgbClr val="000000"/>
                </a:solidFill>
              </a:rPr>
              <a:t>7</a:t>
            </a:r>
            <a:r>
              <a:rPr b="1" i="0" lang="zh-TW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b="1" lang="zh-TW" sz="1600">
                <a:solidFill>
                  <a:srgbClr val="000000"/>
                </a:solidFill>
              </a:rPr>
              <a:t>進入裝置管理員</a:t>
            </a:r>
            <a:r>
              <a:rPr b="1" i="0" lang="zh-TW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安裝驅動程式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48" y="1800200"/>
            <a:ext cx="3749625" cy="26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3148" y="1789501"/>
            <a:ext cx="3749624" cy="2698087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1"/>
          <p:cNvSpPr txBox="1"/>
          <p:nvPr/>
        </p:nvSpPr>
        <p:spPr>
          <a:xfrm>
            <a:off x="2168366" y="4487575"/>
            <a:ext cx="10512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(圖</a:t>
            </a:r>
            <a:r>
              <a:rPr b="1" lang="zh-TW"/>
              <a:t>十二</a:t>
            </a:r>
            <a:r>
              <a:rPr b="1" lang="zh-TW"/>
              <a:t>)</a:t>
            </a:r>
            <a:endParaRPr b="1"/>
          </a:p>
        </p:txBody>
      </p:sp>
      <p:sp>
        <p:nvSpPr>
          <p:cNvPr id="199" name="Google Shape;199;p21"/>
          <p:cNvSpPr txBox="1"/>
          <p:nvPr/>
        </p:nvSpPr>
        <p:spPr>
          <a:xfrm>
            <a:off x="6193512" y="4487575"/>
            <a:ext cx="9489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(圖十三)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